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5" r:id="rId4"/>
    <p:sldId id="258" r:id="rId5"/>
    <p:sldId id="261" r:id="rId6"/>
    <p:sldId id="259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4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3E35C-BDE6-41CE-B31B-ED2F646D791C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F30E5-565C-4DC2-B365-A133F9A8683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3E35C-BDE6-41CE-B31B-ED2F646D791C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F30E5-565C-4DC2-B365-A133F9A8683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3E35C-BDE6-41CE-B31B-ED2F646D791C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F30E5-565C-4DC2-B365-A133F9A8683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3E35C-BDE6-41CE-B31B-ED2F646D791C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F30E5-565C-4DC2-B365-A133F9A8683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3E35C-BDE6-41CE-B31B-ED2F646D791C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F30E5-565C-4DC2-B365-A133F9A8683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3E35C-BDE6-41CE-B31B-ED2F646D791C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F30E5-565C-4DC2-B365-A133F9A8683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3E35C-BDE6-41CE-B31B-ED2F646D791C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F30E5-565C-4DC2-B365-A133F9A8683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3E35C-BDE6-41CE-B31B-ED2F646D791C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F30E5-565C-4DC2-B365-A133F9A8683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3E35C-BDE6-41CE-B31B-ED2F646D791C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F30E5-565C-4DC2-B365-A133F9A8683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3E35C-BDE6-41CE-B31B-ED2F646D791C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F30E5-565C-4DC2-B365-A133F9A8683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83E35C-BDE6-41CE-B31B-ED2F646D791C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2F30E5-565C-4DC2-B365-A133F9A86832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83E35C-BDE6-41CE-B31B-ED2F646D791C}" type="datetimeFigureOut">
              <a:rPr lang="pl-PL" smtClean="0"/>
              <a:t>2018-09-16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42F30E5-565C-4DC2-B365-A133F9A8683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gmara\Desktop\trustee.jpg"/>
          <p:cNvPicPr>
            <a:picLocks noChangeAspect="1" noChangeArrowheads="1"/>
          </p:cNvPicPr>
          <p:nvPr/>
        </p:nvPicPr>
        <p:blipFill>
          <a:blip r:embed="rId2" cstate="print"/>
          <a:srcRect l="9248" t="25850" r="9248" b="20600"/>
          <a:stretch>
            <a:fillRect/>
          </a:stretch>
        </p:blipFill>
        <p:spPr bwMode="auto">
          <a:xfrm>
            <a:off x="2627784" y="692696"/>
            <a:ext cx="4320480" cy="3672408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396209" y="4293096"/>
            <a:ext cx="8449749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CYBERBULLYING</a:t>
            </a:r>
          </a:p>
          <a:p>
            <a:pPr algn="ctr"/>
            <a:r>
              <a:rPr lang="pl-PL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WSPÓŁCZESNE OBLICZE PRZEMOCY</a:t>
            </a:r>
            <a:endParaRPr lang="pl-PL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620688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l-PL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 przypadku </a:t>
            </a:r>
            <a:r>
              <a:rPr lang="pl-PL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cyberprzemocy</a:t>
            </a:r>
            <a:r>
              <a:rPr lang="pl-PL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dostępne są dwie drogi ochrony prawnej: karna i cywilna. </a:t>
            </a:r>
            <a:r>
              <a:rPr lang="pl-PL" b="1" dirty="0" smtClean="0">
                <a:latin typeface="Calibri" pitchFamily="34" charset="0"/>
                <a:cs typeface="Calibri" pitchFamily="34" charset="0"/>
              </a:rPr>
              <a:t>Jest to istotne rozróżnienie ze względu na fakt, iż mnogość możliwości działań </a:t>
            </a:r>
            <a:r>
              <a:rPr lang="pl-PL" b="1" dirty="0" err="1" smtClean="0">
                <a:latin typeface="Calibri" pitchFamily="34" charset="0"/>
                <a:cs typeface="Calibri" pitchFamily="34" charset="0"/>
              </a:rPr>
              <a:t>przemocowych</a:t>
            </a:r>
            <a:r>
              <a:rPr lang="pl-PL" b="1" dirty="0" smtClean="0">
                <a:latin typeface="Calibri" pitchFamily="34" charset="0"/>
                <a:cs typeface="Calibri" pitchFamily="34" charset="0"/>
              </a:rPr>
              <a:t> przy użyciu nowych technologii powoduje, że przestępstwa zawarte w kodeksie karnym nie obejmują ich swoim zakresem. </a:t>
            </a:r>
          </a:p>
          <a:p>
            <a:pPr algn="just">
              <a:lnSpc>
                <a:spcPct val="150000"/>
              </a:lnSpc>
            </a:pPr>
            <a:endParaRPr lang="pl-PL" b="1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b="1" dirty="0" smtClean="0">
                <a:latin typeface="Calibri" pitchFamily="34" charset="0"/>
                <a:cs typeface="Calibri" pitchFamily="34" charset="0"/>
              </a:rPr>
              <a:t>W związku z tym, w niektórych przypadkach, niemożliwe jest skierowanie sprawy do postępowania karnego (zgłoszenia jako przestępstwa). W takich sytuacjach konieczne jest posłużenie się drogą cywilną, czyli drogą roszczeń odszkodowawczych. </a:t>
            </a:r>
            <a:endParaRPr lang="pl-PL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620688"/>
            <a:ext cx="799288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Należy pamiętać, że: </a:t>
            </a:r>
          </a:p>
          <a:p>
            <a:pPr algn="just">
              <a:lnSpc>
                <a:spcPct val="150000"/>
              </a:lnSpc>
            </a:pP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w przypadku </a:t>
            </a:r>
            <a:r>
              <a:rPr lang="pl-PL" sz="2000" b="1" dirty="0" err="1" smtClean="0">
                <a:latin typeface="Calibri" pitchFamily="34" charset="0"/>
                <a:cs typeface="Calibri" pitchFamily="34" charset="0"/>
              </a:rPr>
              <a:t>cyberprzemocy</a:t>
            </a: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 w stosunku do dzieci, czyli osób poniżej 18 </a:t>
            </a:r>
            <a:r>
              <a:rPr lang="pl-PL" sz="2000" b="1" dirty="0" err="1" smtClean="0">
                <a:latin typeface="Calibri" pitchFamily="34" charset="0"/>
                <a:cs typeface="Calibri" pitchFamily="34" charset="0"/>
              </a:rPr>
              <a:t>r.ż</a:t>
            </a: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., wszystkie działania prawne realizują rodzice lub opiekunowie prawni. Nie jest możliwe dochodzenie odpowiedzialności prawnej dziecka pokrzywdzonego </a:t>
            </a:r>
            <a:r>
              <a:rPr lang="pl-PL" sz="2000" b="1" dirty="0" err="1" smtClean="0">
                <a:latin typeface="Calibri" pitchFamily="34" charset="0"/>
                <a:cs typeface="Calibri" pitchFamily="34" charset="0"/>
              </a:rPr>
              <a:t>cyberprzemocą</a:t>
            </a: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 bez współpracy z rodzicami. </a:t>
            </a:r>
          </a:p>
          <a:p>
            <a:pPr algn="just">
              <a:lnSpc>
                <a:spcPct val="150000"/>
              </a:lnSpc>
            </a:pP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Niezależnie od formy </a:t>
            </a:r>
            <a:r>
              <a:rPr lang="pl-PL" sz="2000" b="1" dirty="0" err="1" smtClean="0">
                <a:latin typeface="Calibri" pitchFamily="34" charset="0"/>
                <a:cs typeface="Calibri" pitchFamily="34" charset="0"/>
              </a:rPr>
              <a:t>cyberprzemocy</a:t>
            </a: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, jeżeli podejrzewamy, że sprawcą </a:t>
            </a:r>
            <a:r>
              <a:rPr lang="pl-PL" sz="2000" b="1" dirty="0" err="1" smtClean="0">
                <a:latin typeface="Calibri" pitchFamily="34" charset="0"/>
                <a:cs typeface="Calibri" pitchFamily="34" charset="0"/>
              </a:rPr>
              <a:t>cyberprzemocy</a:t>
            </a: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 jest osoba poniżej 17 </a:t>
            </a:r>
            <a:r>
              <a:rPr lang="pl-PL" sz="2000" b="1" dirty="0" err="1" smtClean="0">
                <a:latin typeface="Calibri" pitchFamily="34" charset="0"/>
                <a:cs typeface="Calibri" pitchFamily="34" charset="0"/>
              </a:rPr>
              <a:t>r.ż</a:t>
            </a: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., działania w sprawie realizuje sąd rodzinny i nieletnich, właściwy ze względu na miejsce pobytu ewentualnego sprawcy </a:t>
            </a:r>
            <a:r>
              <a:rPr lang="pl-PL" sz="2000" b="1" dirty="0" err="1" smtClean="0">
                <a:latin typeface="Calibri" pitchFamily="34" charset="0"/>
                <a:cs typeface="Calibri" pitchFamily="34" charset="0"/>
              </a:rPr>
              <a:t>cyberprzemocy</a:t>
            </a: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. Tam należy złożyć informację o doświadczanej przez dziecko </a:t>
            </a:r>
            <a:r>
              <a:rPr lang="pl-PL" sz="2000" b="1" dirty="0" err="1" smtClean="0">
                <a:latin typeface="Calibri" pitchFamily="34" charset="0"/>
                <a:cs typeface="Calibri" pitchFamily="34" charset="0"/>
              </a:rPr>
              <a:t>cyberprzemocy</a:t>
            </a: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l-PL" sz="2000" b="1" dirty="0" smtClean="0">
              <a:latin typeface="Calibri" pitchFamily="34" charset="0"/>
              <a:cs typeface="Calibri" pitchFamily="34" charset="0"/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11560" y="5733256"/>
            <a:ext cx="723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Warto zwrócić uwagę na kilka przepisów, a mianowicie:</a:t>
            </a:r>
            <a:endParaRPr lang="pl-PL" sz="2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9592" y="476672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Upublicznianie wizerunku, nazwiska, pseudonimu osoby bez zgody, bez wiedzy lub wbrew woli ich właściciela</a:t>
            </a:r>
            <a:r>
              <a:rPr lang="pl-PL" sz="2400" dirty="0" smtClean="0"/>
              <a:t>. </a:t>
            </a:r>
            <a:endParaRPr lang="pl-PL" sz="2400" dirty="0"/>
          </a:p>
        </p:txBody>
      </p:sp>
      <p:sp>
        <p:nvSpPr>
          <p:cNvPr id="3" name="Prostokąt 2"/>
          <p:cNvSpPr/>
          <p:nvPr/>
        </p:nvSpPr>
        <p:spPr>
          <a:xfrm>
            <a:off x="467544" y="1412776"/>
            <a:ext cx="813690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Kodeks cywilny </a:t>
            </a:r>
          </a:p>
          <a:p>
            <a:pPr algn="just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Art. 23. </a:t>
            </a:r>
          </a:p>
          <a:p>
            <a:pPr algn="just"/>
            <a:r>
              <a:rPr lang="pl-PL" sz="1600" dirty="0" smtClean="0">
                <a:latin typeface="Calibri" pitchFamily="34" charset="0"/>
                <a:cs typeface="Calibri" pitchFamily="34" charset="0"/>
              </a:rPr>
              <a:t>Dobra osobiste człowieka, jak w szczególności zdrowie, wolność, cześć, swoboda sumienia, nazwisko lub pseudonim, wizerunek, tajemnica korespondencji, nietykalność mieszkania, twórczość naukowa, artystyczna, wynalazcza i racjonalizatorska, pozostają pod ochroną prawa cywilnego niezależnie od ochrony przewidzianej w innych przepisach. </a:t>
            </a:r>
          </a:p>
          <a:p>
            <a:pPr algn="just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Art. 24. </a:t>
            </a:r>
          </a:p>
          <a:p>
            <a:pPr algn="just"/>
            <a:r>
              <a:rPr lang="pl-PL" sz="1600" dirty="0" smtClean="0">
                <a:latin typeface="Calibri" pitchFamily="34" charset="0"/>
                <a:cs typeface="Calibri" pitchFamily="34" charset="0"/>
              </a:rPr>
              <a:t>§ 1. Ten, czyje dobro osobiste zostaje zagrożone cudzym działaniem, może żądać zaniechania tego działania, chyba, że nie jest ono bezprawne. </a:t>
            </a:r>
            <a:r>
              <a:rPr lang="pl-PL" sz="1600" b="1" dirty="0" smtClean="0">
                <a:latin typeface="Calibri" pitchFamily="34" charset="0"/>
                <a:cs typeface="Calibri" pitchFamily="34" charset="0"/>
              </a:rPr>
              <a:t>W razie dokonanego naruszenia może on także żądać, ażeby osoba, która dopuściła się naruszenia, dopełniła czynności potrzebnych do usunięcia jego skutków, w szczególności ażeby złożyła oświadczenie odpowiedniej treści i w odpowiedniej formie. Na zasadach przewidzianych w kodeksie może on również żądać zadośćuczynienia pieniężnego lub zapłaty odpowiedniej sumy pieniężnej na wskazany cel społeczny.</a:t>
            </a:r>
            <a:r>
              <a:rPr lang="pl-PL" sz="1600" dirty="0" smtClean="0">
                <a:latin typeface="Calibri" pitchFamily="34" charset="0"/>
                <a:cs typeface="Calibri" pitchFamily="34" charset="0"/>
              </a:rPr>
              <a:t> § 2. Jeżeli wskutek naruszenia dobra osobistego została wyrządzona szkoda majątkowa, poszkodowany może żądać jej naprawienia na zasadach ogólnych. § 3. Przepisy powyższe nie uchybiają uprawnieniom przewidzianym w innych przepisach, w szczególności w prawie autorskim oraz w prawie wynalazczym.</a:t>
            </a:r>
            <a:endParaRPr lang="pl-PL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404664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Naruszenie czci - zniesławienie, znieważenie, pomówienie</a:t>
            </a:r>
            <a:endParaRPr lang="pl-PL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39552" y="908720"/>
            <a:ext cx="80648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Kodeks karny </a:t>
            </a:r>
          </a:p>
          <a:p>
            <a:pPr algn="just"/>
            <a:r>
              <a:rPr lang="pl-PL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Art. 212. </a:t>
            </a:r>
          </a:p>
          <a:p>
            <a:pPr algn="just"/>
            <a:r>
              <a:rPr lang="pl-PL" sz="1600" dirty="0" smtClean="0">
                <a:latin typeface="Calibri" pitchFamily="34" charset="0"/>
                <a:cs typeface="Calibri" pitchFamily="34" charset="0"/>
              </a:rPr>
              <a:t>§ 1. Kto pomawia inną osobę, grupę osób, instytucję, osobę prawną lub jednostkę organizacyjną nie mającą osobowości prawnej o takie postępowanie lub właściwości, które mogą poniżyć ją w opinii publicznej lub narazić na utratę zaufania potrzebnego dla danego stanowiska, zawodu lub rodzaju działalności, </a:t>
            </a:r>
            <a:r>
              <a:rPr lang="pl-PL" sz="1600" b="1" dirty="0" smtClean="0">
                <a:latin typeface="Calibri" pitchFamily="34" charset="0"/>
                <a:cs typeface="Calibri" pitchFamily="34" charset="0"/>
              </a:rPr>
              <a:t>podlega grzywnie, karze ograniczenia albo pozbawienia wolności do roku. </a:t>
            </a:r>
            <a:r>
              <a:rPr lang="pl-PL" sz="1600" dirty="0" smtClean="0">
                <a:latin typeface="Calibri" pitchFamily="34" charset="0"/>
                <a:cs typeface="Calibri" pitchFamily="34" charset="0"/>
              </a:rPr>
              <a:t>§ 2. Jeżeli sprawca dopuszcza się czynu określonego w § 1 za pomocą środków masowego komunikowania, </a:t>
            </a:r>
            <a:r>
              <a:rPr lang="pl-PL" sz="1600" b="1" dirty="0" smtClean="0">
                <a:latin typeface="Calibri" pitchFamily="34" charset="0"/>
                <a:cs typeface="Calibri" pitchFamily="34" charset="0"/>
              </a:rPr>
              <a:t>podlega grzywnie, karze ograniczenia wolności albo pozbawienia wolności do lat 2.</a:t>
            </a:r>
            <a:r>
              <a:rPr lang="pl-PL" sz="1600" dirty="0" smtClean="0">
                <a:latin typeface="Calibri" pitchFamily="34" charset="0"/>
                <a:cs typeface="Calibri" pitchFamily="34" charset="0"/>
              </a:rPr>
              <a:t> § 3. W razie skazania za przestępstwo określone w § 1 lub 2 sąd może orzec nawiązkę na rzecz pokrzywdzonego, Polskiego Czerwonego Krzyża albo na inny cel społeczny wskazany przez pokrzywdzonego. § 4. Ściganie przestępstwa określonego w § 1 lub 2 odbywa się z oskarżenia prywatnego. </a:t>
            </a:r>
          </a:p>
          <a:p>
            <a:pPr algn="just"/>
            <a:r>
              <a:rPr lang="pl-PL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Art. 216. </a:t>
            </a:r>
          </a:p>
          <a:p>
            <a:pPr algn="just"/>
            <a:r>
              <a:rPr lang="pl-PL" sz="1600" dirty="0" smtClean="0">
                <a:latin typeface="Calibri" pitchFamily="34" charset="0"/>
                <a:cs typeface="Calibri" pitchFamily="34" charset="0"/>
              </a:rPr>
              <a:t>§ 1. Kto znieważa inną osobę w jej obecności albo choćby pod jej nieobecność, lecz publicznie lub w zamiarze, aby zniewaga do osoby tej dotarła, podlega grzywnie albo karze ograniczenia wolności. § 2. </a:t>
            </a:r>
            <a:r>
              <a:rPr lang="pl-PL" sz="1600" b="1" dirty="0" smtClean="0">
                <a:latin typeface="Calibri" pitchFamily="34" charset="0"/>
                <a:cs typeface="Calibri" pitchFamily="34" charset="0"/>
              </a:rPr>
              <a:t>Kto znieważa inną osobę za pomocą środków masowego komunikowania, podlega grzywnie, karze ograniczenia wolności albo pozbawienia wolności do roku.</a:t>
            </a:r>
            <a:r>
              <a:rPr lang="pl-PL" sz="1600" dirty="0" smtClean="0">
                <a:latin typeface="Calibri" pitchFamily="34" charset="0"/>
                <a:cs typeface="Calibri" pitchFamily="34" charset="0"/>
              </a:rPr>
              <a:t> § 3. Jeżeli zniewagę wywołało wyzywające zachowanie się pokrzywdzonego albo jeżeli pokrzywdzony odpowiedział naruszeniem nietykalności cielesnej lub zniewagą wzajemną, sąd może odstąpić od wymierzenia kary. § 4. W razie skazania za przestępstwo określone w § 2 sąd może orzec nawiązkę na rzecz pokrzywdzonego, Polskiego Czerwonego Krzyża albo na inny cel społeczny wskazany przez pokrzywdzonego. § 5. Ściganie odbywa się z oskarżenia prywatnego.</a:t>
            </a:r>
            <a:endParaRPr lang="pl-PL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620688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Włamanie do miejsca w Internecie strzeżonego hasłem lub innym zabezpieczeniem. </a:t>
            </a:r>
            <a:endParaRPr lang="pl-PL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11560" y="1340768"/>
            <a:ext cx="806489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Kodeks karny </a:t>
            </a:r>
          </a:p>
          <a:p>
            <a:pPr algn="just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Art. 267. </a:t>
            </a:r>
          </a:p>
          <a:p>
            <a:pPr algn="just"/>
            <a:r>
              <a:rPr lang="pl-PL" sz="1400" dirty="0" smtClean="0">
                <a:latin typeface="Calibri" pitchFamily="34" charset="0"/>
                <a:cs typeface="Calibri" pitchFamily="34" charset="0"/>
              </a:rPr>
              <a:t>§ 1. Kto bez uprawnienia uzyskuje informację dla niego nie przeznaczoną, otwierając zamknięte pismo, podłączając się do przewodu służącego do przekazywania informacji lub przełamując elektroniczne, magnetyczne albo inne szczególne jej zabezpieczenie, </a:t>
            </a:r>
            <a:r>
              <a:rPr lang="pl-PL" sz="1400" b="1" dirty="0" smtClean="0">
                <a:latin typeface="Calibri" pitchFamily="34" charset="0"/>
                <a:cs typeface="Calibri" pitchFamily="34" charset="0"/>
              </a:rPr>
              <a:t>podlega grzywnie, karze ograniczenia wolności albo pozbawienia wolności do lat 2.</a:t>
            </a:r>
            <a:r>
              <a:rPr lang="pl-PL" sz="1400" dirty="0" smtClean="0">
                <a:latin typeface="Calibri" pitchFamily="34" charset="0"/>
                <a:cs typeface="Calibri" pitchFamily="34" charset="0"/>
              </a:rPr>
              <a:t> § 2. Tej samej karze podlega, kto w celu uzyskania informacji, do której nie jest uprawniony, zakłada lub posługuje się urządzeniem podsłuchowym, wizualnym albo innym urządzeniem specjalnym. </a:t>
            </a:r>
            <a:r>
              <a:rPr lang="pl-PL" sz="1400" dirty="0" smtClean="0">
                <a:latin typeface="Calibri" pitchFamily="34" charset="0"/>
                <a:cs typeface="Calibri" pitchFamily="34" charset="0"/>
              </a:rPr>
              <a:t>§ 3. Tej samej karze podlega, kto informację uzyskaną w sposób określony w § 1 lub 2 ujawnia innej osobie. § 4. Ściganie przestępstwa określonego w § 1–3 następuje na wniosek pokrzywdzonego. </a:t>
            </a:r>
          </a:p>
          <a:p>
            <a:pPr algn="just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Art. 268a. </a:t>
            </a:r>
          </a:p>
          <a:p>
            <a:pPr algn="just"/>
            <a:r>
              <a:rPr lang="pl-PL" sz="1400" dirty="0" smtClean="0">
                <a:latin typeface="Calibri" pitchFamily="34" charset="0"/>
                <a:cs typeface="Calibri" pitchFamily="34" charset="0"/>
              </a:rPr>
              <a:t>§ 1. Kto, nie będąc do tego uprawnionym, niszczy, uszkadza, usuwa, zmienia lub utrudnia dostęp do danych informatycznych albo w istotnym stopniu zakłóca lub uniemożliwia automatyczne przetwarzanie, gromadzenie lub przekazywanie takich danych, </a:t>
            </a:r>
            <a:r>
              <a:rPr lang="pl-PL" sz="1400" b="1" dirty="0" smtClean="0">
                <a:latin typeface="Calibri" pitchFamily="34" charset="0"/>
                <a:cs typeface="Calibri" pitchFamily="34" charset="0"/>
              </a:rPr>
              <a:t>podlega karze pozbawienia wolności do lat 3. </a:t>
            </a:r>
            <a:r>
              <a:rPr lang="pl-PL" sz="1400" dirty="0" smtClean="0">
                <a:latin typeface="Calibri" pitchFamily="34" charset="0"/>
                <a:cs typeface="Calibri" pitchFamily="34" charset="0"/>
              </a:rPr>
              <a:t>§ </a:t>
            </a:r>
            <a:r>
              <a:rPr lang="pl-PL" sz="1400" b="1" dirty="0" smtClean="0">
                <a:latin typeface="Calibri" pitchFamily="34" charset="0"/>
                <a:cs typeface="Calibri" pitchFamily="34" charset="0"/>
              </a:rPr>
              <a:t>2. Kto, dopuszczając się czynu określonego w § 1, wyrządza znaczną szkodę majątkową, podlega karze pozbawienia wolności od 3 miesięcy do lat 5.</a:t>
            </a:r>
            <a:r>
              <a:rPr lang="pl-PL" sz="1400" dirty="0" smtClean="0">
                <a:latin typeface="Calibri" pitchFamily="34" charset="0"/>
                <a:cs typeface="Calibri" pitchFamily="34" charset="0"/>
              </a:rPr>
              <a:t> § 3. Ściganie przestępstwa określonego w § 1 lub 2 następuje na wniosek pokrzywdzonego.</a:t>
            </a:r>
          </a:p>
          <a:p>
            <a:endParaRPr lang="pl-PL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620688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Grożenie komuś popełnieniem przestępstwa (np. pozbawieniem życia) przez Internet</a:t>
            </a:r>
            <a:endParaRPr lang="pl-PL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39552" y="1988840"/>
            <a:ext cx="820891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Kodeks karny</a:t>
            </a:r>
          </a:p>
          <a:p>
            <a:pPr algn="just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Art. 190. </a:t>
            </a:r>
          </a:p>
          <a:p>
            <a:pPr algn="just"/>
            <a:r>
              <a:rPr lang="pl-PL" sz="1600" dirty="0" smtClean="0">
                <a:latin typeface="Calibri" pitchFamily="34" charset="0"/>
                <a:cs typeface="Calibri" pitchFamily="34" charset="0"/>
              </a:rPr>
              <a:t>§ 1. Kto grozi innej osobie popełnieniem przestępstwa na jej szkodę lub szkodę osoby najbliższej, jeżeli groźba wzbudza w zagrożonym uzasadnioną </a:t>
            </a:r>
            <a:r>
              <a:rPr lang="pl-PL" sz="1600" dirty="0" smtClean="0">
                <a:latin typeface="Calibri" pitchFamily="34" charset="0"/>
                <a:cs typeface="Calibri" pitchFamily="34" charset="0"/>
              </a:rPr>
              <a:t>obawę, że będzie spełniona, </a:t>
            </a:r>
            <a:r>
              <a:rPr lang="pl-PL" sz="1600" b="1" dirty="0" smtClean="0">
                <a:latin typeface="Calibri" pitchFamily="34" charset="0"/>
                <a:cs typeface="Calibri" pitchFamily="34" charset="0"/>
              </a:rPr>
              <a:t>podlega grzywnie, karze ograniczenia wolności albo pozbawienia wolności do lat 2. </a:t>
            </a:r>
            <a:r>
              <a:rPr lang="pl-PL" sz="1600" dirty="0" smtClean="0">
                <a:latin typeface="Calibri" pitchFamily="34" charset="0"/>
                <a:cs typeface="Calibri" pitchFamily="34" charset="0"/>
              </a:rPr>
              <a:t>§ 2. Ściganie następuje na wniosek pokrzywdzonego.</a:t>
            </a:r>
          </a:p>
          <a:p>
            <a:pPr algn="just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Art. 191. </a:t>
            </a:r>
          </a:p>
          <a:p>
            <a:pPr algn="just"/>
            <a:r>
              <a:rPr lang="pl-PL" sz="1600" dirty="0" smtClean="0">
                <a:latin typeface="Calibri" pitchFamily="34" charset="0"/>
                <a:cs typeface="Calibri" pitchFamily="34" charset="0"/>
              </a:rPr>
              <a:t>§ 1. Kto stosuje przemoc wobec osoby lub groźbę bezprawną w celu zmuszenia innej osoby do określonego działania, zaniechania lub znoszenia, podlega karze pozbawienia wolności do lat 3. § 2. Jeżeli sprawca działa w sposób określony w § 1 w celu wymuszenia zwrotu wierzytelności, </a:t>
            </a:r>
            <a:r>
              <a:rPr lang="pl-PL" sz="1600" b="1" dirty="0" smtClean="0">
                <a:latin typeface="Calibri" pitchFamily="34" charset="0"/>
                <a:cs typeface="Calibri" pitchFamily="34" charset="0"/>
              </a:rPr>
              <a:t>podlega karze pozbawienia wolności od 3 miesięcy do lat 5.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548680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Używanie w Internecie wulgarnych zwrotów (w miejscach dostępnych powszechnie, czyli nie wymagających np. znajomości hasła i logowania się). </a:t>
            </a:r>
            <a:endParaRPr lang="pl-PL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83568" y="2564904"/>
            <a:ext cx="784887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Kodeks wykroczeń </a:t>
            </a:r>
          </a:p>
          <a:p>
            <a:pPr algn="just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Art. 141. </a:t>
            </a:r>
          </a:p>
          <a:p>
            <a:pPr algn="just"/>
            <a:r>
              <a:rPr lang="pl-PL" dirty="0" smtClean="0">
                <a:latin typeface="Calibri" pitchFamily="34" charset="0"/>
                <a:cs typeface="Calibri" pitchFamily="34" charset="0"/>
              </a:rPr>
              <a:t>Kto w miejscu publicznym umieszcza nieprzyzwoite ogłoszenie, napis lub rysunek albo używa słów nieprzyzwoitych, </a:t>
            </a:r>
            <a:r>
              <a:rPr lang="pl-PL" b="1" dirty="0" smtClean="0">
                <a:latin typeface="Calibri" pitchFamily="34" charset="0"/>
                <a:cs typeface="Calibri" pitchFamily="34" charset="0"/>
              </a:rPr>
              <a:t>podlega karze ograniczenia wolności, grzywny do 1500 zł albo karze nagany.</a:t>
            </a:r>
            <a:endParaRPr lang="pl-PL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836712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Złośliwe niepokojenie jakiejś osoby w celu dokuczenia jej poprzez wykorzystanie Internetu. </a:t>
            </a:r>
            <a:endParaRPr lang="pl-PL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83568" y="2348880"/>
            <a:ext cx="763284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Kodeks wykroczeń </a:t>
            </a:r>
          </a:p>
          <a:p>
            <a:pPr algn="just"/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Art. 107. </a:t>
            </a:r>
          </a:p>
          <a:p>
            <a:pPr algn="just"/>
            <a:r>
              <a:rPr lang="pl-PL" dirty="0" smtClean="0">
                <a:latin typeface="Calibri" pitchFamily="34" charset="0"/>
                <a:cs typeface="Calibri" pitchFamily="34" charset="0"/>
              </a:rPr>
              <a:t>Kto w celu dokuczenia innej osobie złośliwie wprowadza ją w błąd lub w inny sposób złośliwie niepokoi, </a:t>
            </a:r>
            <a:r>
              <a:rPr lang="pl-PL" b="1" dirty="0" smtClean="0">
                <a:latin typeface="Calibri" pitchFamily="34" charset="0"/>
                <a:cs typeface="Calibri" pitchFamily="34" charset="0"/>
              </a:rPr>
              <a:t>podlega karze ograniczenia wolności, grzywny do 1500 zł albo karze nagany.</a:t>
            </a:r>
            <a:endParaRPr lang="pl-PL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3429000"/>
            <a:ext cx="7776864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Jeśli </a:t>
            </a:r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udostępniamy </a:t>
            </a:r>
            <a:r>
              <a:rPr lang="pl-PL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określoną informację w Internecie — </a:t>
            </a:r>
            <a:r>
              <a:rPr lang="pl-PL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tracimy </a:t>
            </a:r>
            <a:r>
              <a:rPr lang="pl-PL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nad nią kontrolę. Sieć nie zapomina, zamieszczone materiały pozostają tam na zawsze. Dotyczy to nie tylko serwisów </a:t>
            </a:r>
            <a:r>
              <a:rPr lang="pl-PL" sz="24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społecznościowych</a:t>
            </a:r>
            <a:r>
              <a:rPr lang="pl-PL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ale praktycznie każdej aktywności w Internecie.</a:t>
            </a:r>
          </a:p>
        </p:txBody>
      </p:sp>
      <p:pic>
        <p:nvPicPr>
          <p:cNvPr id="23554" name="Picture 2" descr="Znalezione obrazy dla zapytania trÃ³jkÄt z wykrzykniki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692696"/>
            <a:ext cx="2854499" cy="237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Podobny obra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4457700" cy="5905501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5148064" y="2420888"/>
            <a:ext cx="36694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Dziękujemy </a:t>
            </a:r>
          </a:p>
          <a:p>
            <a:pPr algn="ctr"/>
            <a:r>
              <a:rPr lang="pl-PL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za uwagę</a:t>
            </a:r>
            <a:endParaRPr lang="pl-PL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692696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latin typeface="Calibri" pitchFamily="34" charset="0"/>
                <a:cs typeface="Calibri" pitchFamily="34" charset="0"/>
              </a:rPr>
              <a:t>Co to jest </a:t>
            </a:r>
            <a:r>
              <a:rPr lang="pl-PL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CYBERBULLYING</a:t>
            </a:r>
            <a:r>
              <a:rPr lang="pl-PL" sz="3600" b="1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endParaRPr lang="pl-PL" sz="36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l-PL" sz="3600" b="1" dirty="0" smtClean="0">
                <a:latin typeface="Calibri" pitchFamily="34" charset="0"/>
                <a:cs typeface="Calibri" pitchFamily="34" charset="0"/>
              </a:rPr>
              <a:t>Jest to agresja elektroniczna z użyciem technologii komunikacyjnych</a:t>
            </a:r>
            <a:endParaRPr lang="pl-PL" sz="3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2" name="Picture 4" descr="Znalezione obrazy dla zapytania cyberprzem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068960"/>
            <a:ext cx="5905500" cy="3190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764704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Specyficzny dla </a:t>
            </a:r>
            <a:r>
              <a:rPr lang="pl-PL" sz="28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cyberprzemocy</a:t>
            </a:r>
            <a:r>
              <a:rPr lang="pl-PL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w porównaniu z przemocą „tradycyjną”, jest wysoki poziom anonimowości sprawcy (a przynajmniej jego przekonanie o własnej anonimowości). </a:t>
            </a:r>
            <a:endParaRPr lang="pl-PL" sz="2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 descr="The strategy may be a much needed tool in the fight to combat cyber violence against girls and women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924944"/>
            <a:ext cx="4214636" cy="28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Znalezione obrazy dla zapytania cyberprzem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7762875" cy="5172075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755576" y="3717032"/>
            <a:ext cx="75600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FF00"/>
                </a:solidFill>
              </a:rPr>
              <a:t>W jaki sposób przejawia się </a:t>
            </a:r>
          </a:p>
          <a:p>
            <a:pPr algn="ctr"/>
            <a:r>
              <a:rPr lang="pl-PL" sz="3600" b="1" dirty="0" err="1" smtClean="0">
                <a:solidFill>
                  <a:srgbClr val="FFFF00"/>
                </a:solidFill>
              </a:rPr>
              <a:t>cyberprzemoc</a:t>
            </a:r>
            <a:r>
              <a:rPr lang="pl-PL" sz="3600" b="1" dirty="0" smtClean="0">
                <a:solidFill>
                  <a:srgbClr val="FFFF00"/>
                </a:solidFill>
              </a:rPr>
              <a:t>?</a:t>
            </a:r>
            <a:endParaRPr lang="pl-PL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95536" y="230451"/>
            <a:ext cx="7992888" cy="49359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3330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42337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Poprzez wysyłanie wulgarnych i złośliwych </a:t>
            </a:r>
            <a:r>
              <a:rPr kumimoji="0" lang="pl-PL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SMS-ów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i e-maili.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l-PL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Poprzez straszenie, nękanie, poniżanie i obrażanie za pomocą telefonu komórkowego</a:t>
            </a:r>
            <a:r>
              <a:rPr lang="pl-PL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albo w sieci.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l-PL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Poprzez obraźliwe komentowanie wpisów na </a:t>
            </a:r>
            <a:r>
              <a:rPr kumimoji="0" lang="pl-PL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blogu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lub na portalu </a:t>
            </a:r>
            <a:r>
              <a:rPr kumimoji="0" lang="pl-PL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społecznościowym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l-PL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Poprzez rejestrowanie, publikowanie i rozsyłanie ośmieszających informacji, filmów lub zdjęć.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l-PL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Poprzez podszywanie się pod osobę w Internecie (tworzenie kompromitującej strony lub </a:t>
            </a:r>
            <a:r>
              <a:rPr kumimoji="0" lang="pl-PL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blogu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pod czyimś imieniem).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l-PL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Poprzez dręczenie przez komunikatory typu Messenger.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l-PL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Poprzez włamania na konta pocztowe w celu rozsyłania ośmieszających wiadomości, kopii e-maili itp.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l-PL" sz="16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Picture 3" descr="Znalezione obrazy dla zapytania PARENTING CYBERPRZEM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653136"/>
            <a:ext cx="2697881" cy="180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691680" y="1128029"/>
            <a:ext cx="576064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400" dirty="0">
              <a:solidFill>
                <a:srgbClr val="E0278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9" name="Picture 5" descr="Znalezione obrazy dla zapytania powiedz stop cyber przemocy"/>
          <p:cNvPicPr>
            <a:picLocks noChangeAspect="1" noChangeArrowheads="1"/>
          </p:cNvPicPr>
          <p:nvPr/>
        </p:nvPicPr>
        <p:blipFill>
          <a:blip r:embed="rId2" cstate="print"/>
          <a:srcRect b="28326"/>
          <a:stretch>
            <a:fillRect/>
          </a:stretch>
        </p:blipFill>
        <p:spPr bwMode="auto">
          <a:xfrm>
            <a:off x="611560" y="548680"/>
            <a:ext cx="8036400" cy="57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rostokąt 4"/>
          <p:cNvSpPr/>
          <p:nvPr/>
        </p:nvSpPr>
        <p:spPr>
          <a:xfrm>
            <a:off x="1187624" y="4221088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pl-PL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Sygnały, które mogą wskazywać,</a:t>
            </a:r>
            <a:r>
              <a:rPr kumimoji="0" lang="pl-PL" sz="36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pl-PL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że młody</a:t>
            </a:r>
            <a:r>
              <a:rPr kumimoji="0" lang="pl-PL" sz="36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człowiek</a:t>
            </a:r>
            <a:r>
              <a:rPr kumimoji="0" lang="pl-PL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stał się ofiarą </a:t>
            </a:r>
            <a:r>
              <a:rPr kumimoji="0" lang="pl-PL" sz="3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cyberprzemocy</a:t>
            </a:r>
            <a:r>
              <a:rPr kumimoji="0" lang="pl-PL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:</a:t>
            </a:r>
            <a:endParaRPr kumimoji="0" lang="pl-PL" sz="3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7544" y="764704"/>
            <a:ext cx="820891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Zmiana zachowania. 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Dotychczas radosny, energiczny młody</a:t>
            </a:r>
            <a:r>
              <a:rPr kumimoji="0" lang="pl-PL" b="0" i="0" u="none" strike="noStrike" cap="none" normalizeH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człowiek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może zmienić swoje zachowanie – stać się apatyczny, niechętny do podejmowania codziennych czynności. Rodzic może zauważyć zdenerwowanie lub złość, podczas lub po korzystaniu z </a:t>
            </a:r>
            <a:r>
              <a:rPr lang="pl-PL" dirty="0">
                <a:solidFill>
                  <a:srgbClr val="1A1A1A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nternetu.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1" i="0" u="none" strike="noStrike" cap="none" normalizeH="0" baseline="0" dirty="0" smtClean="0">
              <a:ln>
                <a:noFill/>
              </a:ln>
              <a:solidFill>
                <a:srgbClr val="E02782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Tajemnice i sekrety związane z tym, co młody</a:t>
            </a:r>
            <a:r>
              <a:rPr kumimoji="0" lang="pl-PL" b="1" i="0" u="none" strike="noStrike" cap="none" normalizeH="0" dirty="0" smtClean="0">
                <a:ln>
                  <a:noFill/>
                </a:ln>
                <a:solidFill>
                  <a:srgbClr val="FF00FF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człowiek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robi w sieci. 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Może unikać korzystania z </a:t>
            </a:r>
            <a:r>
              <a:rPr lang="pl-PL" dirty="0">
                <a:solidFill>
                  <a:srgbClr val="1A1A1A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nternetu przy rodzicach, szybko wyłączać oglądane strony czy też usuwać historię oglądanych stron, aby rodzice nie zorientowali się o kłopotach.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1" i="0" u="none" strike="noStrike" cap="none" normalizeH="0" baseline="0" dirty="0" smtClean="0">
              <a:ln>
                <a:noFill/>
              </a:ln>
              <a:solidFill>
                <a:srgbClr val="E02782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Wycofanie z relacji z rodziną, bliskimi i rówieśnikami. 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Zraniony czy zastraszony</a:t>
            </a:r>
            <a:r>
              <a:rPr kumimoji="0" lang="pl-PL" b="0" i="0" u="none" strike="noStrike" cap="none" normalizeH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pl-PL" dirty="0" smtClean="0">
                <a:solidFill>
                  <a:srgbClr val="1A1A1A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nastolatek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nie chce rozmawiać otwarcie o tym, jakie doświadczenia spotkały go w świecie wirtualnym.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1" i="0" u="none" strike="noStrike" cap="none" normalizeH="0" baseline="0" dirty="0" smtClean="0">
              <a:ln>
                <a:noFill/>
              </a:ln>
              <a:solidFill>
                <a:srgbClr val="E02782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pic>
        <p:nvPicPr>
          <p:cNvPr id="3" name="Picture 3" descr="Znalezione obrazy dla zapytania PARENTING CYBERPRZEM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437112"/>
            <a:ext cx="2809875" cy="1628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1052736"/>
            <a:ext cx="77768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Unika towarzystwa rówieśników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Nie chcąc narażać się na dalsze przykrości, szczególnie jeśli krzywdzące</a:t>
            </a:r>
            <a:r>
              <a:rPr kumimoji="0" lang="pl-PL" b="0" i="0" u="none" strike="noStrike" cap="none" normalizeH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nastolatka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informacje czy zdjęcia, dotarły do ogółu znajomych. Cechą </a:t>
            </a:r>
            <a:r>
              <a:rPr lang="pl-PL" dirty="0">
                <a:solidFill>
                  <a:srgbClr val="1A1A1A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nternetu jest szybkość rozpowszechniania informacji i szeroki dostęp do nich. </a:t>
            </a:r>
            <a:r>
              <a:rPr lang="pl-PL" dirty="0" smtClean="0">
                <a:solidFill>
                  <a:srgbClr val="1A1A1A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C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zęsto zdarza się, że ośmieszająca informacja rozchodzi</a:t>
            </a:r>
            <a:r>
              <a:rPr kumimoji="0" lang="pl-PL" b="0" i="0" u="none" strike="noStrike" cap="none" normalizeH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się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dalej, nawet do osób które nie znają bezpośrednio ofiary. Możliwość udostępniania i wysyłania treści wpływa na trudność w ich kontrolowaniu.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l-PL" b="1" i="0" u="none" strike="noStrike" cap="none" normalizeH="0" baseline="0" dirty="0" smtClean="0">
              <a:ln>
                <a:noFill/>
              </a:ln>
              <a:solidFill>
                <a:srgbClr val="E02782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Ma gorsze wyniki w nauce.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Z powodu </a:t>
            </a:r>
            <a:r>
              <a:rPr kumimoji="0" lang="pl-PL" b="0" i="0" u="none" strike="noStrike" cap="none" normalizeH="0" baseline="0" dirty="0" err="1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cyberprzemocy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pl-PL" dirty="0" smtClean="0">
                <a:solidFill>
                  <a:srgbClr val="1A1A1A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młody człowiek nie ma ochoty pojawiać się w szkole i </a:t>
            </a:r>
            <a:r>
              <a:rPr lang="pl-PL" dirty="0">
                <a:solidFill>
                  <a:srgbClr val="1A1A1A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t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rudno skupić mu się</a:t>
            </a:r>
            <a:r>
              <a:rPr kumimoji="0" lang="pl-PL" b="0" i="0" u="none" strike="noStrike" cap="none" normalizeH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na nauce, a w domu problemy skutecznie odwracają uwagę od zadanych lekcji.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l-PL" b="1" i="0" u="none" strike="noStrike" cap="none" normalizeH="0" baseline="0" dirty="0" smtClean="0">
              <a:ln>
                <a:noFill/>
              </a:ln>
              <a:solidFill>
                <a:srgbClr val="E02782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Nerwowo reaguje. </a:t>
            </a:r>
            <a:r>
              <a:rPr kumimoji="0" lang="pl-PL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Jest zestresowany, nie tylko podczas otrzymywania wiadomości lub powiadomień z portali internetowych.</a:t>
            </a:r>
            <a:endParaRPr kumimoji="0" lang="pl-PL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pl-PL" b="1" i="0" u="none" strike="noStrike" cap="none" normalizeH="0" baseline="0" dirty="0" smtClean="0">
              <a:ln>
                <a:noFill/>
              </a:ln>
              <a:solidFill>
                <a:srgbClr val="E02782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Unika rozmów. </a:t>
            </a:r>
            <a:r>
              <a:rPr kumimoji="0" lang="pl-PL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Szczególnie tych dotyczących korzystania z </a:t>
            </a:r>
            <a:r>
              <a:rPr lang="pl-PL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kumimoji="0" lang="pl-PL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nternetu, na temat znajomych, z którymi się w ten sposób kontaktuje.</a:t>
            </a:r>
            <a:endParaRPr kumimoji="0" lang="pl-PL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Znalezione obrazy dla zapytania PARENTING CYBERPRZEM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6505575" cy="4886326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378483" y="620688"/>
            <a:ext cx="844288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PRAWNA OCHRONA PRZED CYBERPRZEMOCĄ</a:t>
            </a:r>
            <a:endParaRPr lang="pl-PL" sz="3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261</TotalTime>
  <Words>1397</Words>
  <Application>Microsoft Office PowerPoint</Application>
  <PresentationFormat>Pokaz na ekranie (4:3)</PresentationFormat>
  <Paragraphs>81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Aspekt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Dagmara</dc:creator>
  <cp:lastModifiedBy>Dagmara</cp:lastModifiedBy>
  <cp:revision>26</cp:revision>
  <dcterms:created xsi:type="dcterms:W3CDTF">2018-09-16T10:57:18Z</dcterms:created>
  <dcterms:modified xsi:type="dcterms:W3CDTF">2018-09-16T15:18:56Z</dcterms:modified>
</cp:coreProperties>
</file>